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318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52" autoAdjust="0"/>
  </p:normalViewPr>
  <p:slideViewPr>
    <p:cSldViewPr snapToGrid="0">
      <p:cViewPr varScale="1">
        <p:scale>
          <a:sx n="94" d="100"/>
          <a:sy n="94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As often as possible. Want to make sure you want to narrow the opportunity for carcasses to arrive and disappear from your system.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Infrequent surveying can result in missing carcasses and decreasing survival and capture probabilities, increasing abundance estimates.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j.ctt7sdj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hyperlink" Target="https://gitlab.com/tmcd/escapemr/-/tree/master/R?ref_type=heads" TargetMode="External"/><Relationship Id="rId4" Type="http://schemas.openxmlformats.org/officeDocument/2006/relationships/hyperlink" Target="https://rushinglab.github.io/WILD6900/articles/cj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68" y="4667492"/>
            <a:ext cx="3638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6" y="3383636"/>
            <a:ext cx="3638550" cy="1752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4" y="3190874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</a:t>
            </a:r>
            <a:r>
              <a:rPr lang="en-US" sz="2800" b="1" dirty="0"/>
              <a:t>logit</a:t>
            </a:r>
            <a:r>
              <a:rPr lang="en-US" sz="2800" dirty="0"/>
              <a:t>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  <a:blipFill>
                <a:blip r:embed="rId3"/>
                <a:stretch>
                  <a:fillRect l="-1067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90" y="1227810"/>
            <a:ext cx="5250693" cy="1515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744F-AFDC-A636-2A37-64AF4C7E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219" y="1227814"/>
            <a:ext cx="5541983" cy="15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18" y="1409845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CVCS carcass survey data.</a:t>
            </a:r>
          </a:p>
          <a:p>
            <a:r>
              <a:rPr lang="en-US" sz="3600" dirty="0"/>
              <a:t>Explain equations to estimate capture and survival probabilities.</a:t>
            </a:r>
          </a:p>
          <a:p>
            <a:r>
              <a:rPr lang="en-US" sz="3600" dirty="0"/>
              <a:t>Review likelihood and Maximum Likelihood Estimation (MLE) methods.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produce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  <a:blipFill>
                <a:blip r:embed="rId5"/>
                <a:stretch>
                  <a:fillRect l="-1067" t="-3720" r="-96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so the MLE process is made too complicated to do by hand.</a:t>
            </a:r>
          </a:p>
          <a:p>
            <a:endParaRPr lang="en-US" sz="2800" dirty="0"/>
          </a:p>
          <a:p>
            <a:r>
              <a:rPr lang="en-US" sz="2800" dirty="0"/>
              <a:t>In brief: MLE allows us to get “best guess” answers for problems with no analytical solution.</a:t>
            </a:r>
          </a:p>
          <a:p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36" y="1938955"/>
            <a:ext cx="2184712" cy="47325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5414391" y="3061147"/>
            <a:ext cx="2124329" cy="13130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9377" y="2013286"/>
            <a:ext cx="654050" cy="4557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7677429" y="2048981"/>
            <a:ext cx="764988" cy="1980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185956"/>
            <a:ext cx="1640310" cy="506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 given the data.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  <a:blipFill>
                <a:blip r:embed="rId7"/>
                <a:stretch>
                  <a:fillRect l="-2454" t="-2632" r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561672"/>
            <a:ext cx="11635409" cy="5079789"/>
          </a:xfrm>
        </p:spPr>
        <p:txBody>
          <a:bodyPr>
            <a:normAutofit/>
          </a:bodyPr>
          <a:lstStyle/>
          <a:p>
            <a:r>
              <a:rPr lang="en-US" sz="3200" dirty="0"/>
              <a:t>How often should you sample for carcasses?</a:t>
            </a:r>
          </a:p>
          <a:p>
            <a:endParaRPr lang="en-US" sz="3200" dirty="0"/>
          </a:p>
          <a:p>
            <a:r>
              <a:rPr lang="en-US" sz="3200" dirty="0"/>
              <a:t>How can surveying less frequently impact your estimates?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Resources I found useful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6654803" cy="499550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Steven 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Amstrup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Trent 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Mcdonald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and Bryan F.J. Manly.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LMRoman10-Italic-Identity-H"/>
              </a:rPr>
              <a:t>Handbook of Capture-Recapture Analysis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. Princeton Univ. Press, 2005.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Caps10-Regular-Identity-H"/>
              </a:rPr>
              <a:t>url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  <a:hlinkClick r:id="rId3"/>
              </a:rPr>
              <a:t>http://www.jstor.org/stable/j.ctt7sdj6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</a:rPr>
              <a:t>.</a:t>
            </a:r>
          </a:p>
          <a:p>
            <a:pPr algn="l"/>
            <a:endParaRPr lang="en-US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  <a:p>
            <a:pPr algn="l"/>
            <a:r>
              <a:rPr lang="en-US" sz="1800" b="0" i="0" strike="noStrike" baseline="0" dirty="0">
                <a:solidFill>
                  <a:schemeClr val="tx1"/>
                </a:solidFill>
              </a:rPr>
              <a:t>Estimating apparent survival, lecture from University of Georgia, </a:t>
            </a:r>
            <a:r>
              <a:rPr lang="en-US" sz="1800" b="0" i="0" u="none" strike="noStrike" baseline="0" dirty="0">
                <a:solidFill>
                  <a:srgbClr val="467886"/>
                </a:solidFill>
                <a:latin typeface="LMRoman10-Regular-Identity-H"/>
                <a:hlinkClick r:id="rId4"/>
              </a:rPr>
              <a:t>https://rushinglab.github.io/WILD6900/articles/cjs.html</a:t>
            </a:r>
            <a:endParaRPr lang="en-US" sz="1800" b="0" i="0" u="none" strike="noStrike" baseline="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endParaRPr lang="en-US" sz="180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escapeMR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github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page: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  <a:hlinkClick r:id="rId5"/>
              </a:rPr>
              <a:t>https://gitlab.com/tmcd/escapemr/-/tree/master/R?ref_type=heads</a:t>
            </a:r>
            <a:endParaRPr lang="en-US" sz="1800" b="0" i="0" u="none" strike="noStrike" baseline="0" dirty="0">
              <a:solidFill>
                <a:schemeClr val="tx1"/>
              </a:solidFill>
              <a:latin typeface="LMRoman10-Regular-Identity-H"/>
            </a:endParaRPr>
          </a:p>
          <a:p>
            <a:pPr algn="l"/>
            <a:endParaRPr lang="en-US" sz="1800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95C137-32C2-421B-F8B3-B10F50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</p:spPr>
            <p:txBody>
              <a:bodyPr>
                <a:normAutofit fontScale="92500" lnSpcReduction="10000"/>
              </a:bodyPr>
              <a:lstStyle/>
              <a:p>
                <a:pPr marL="304800" indent="-304800"/>
                <a:r>
                  <a:rPr lang="en-US" sz="2400" dirty="0">
                    <a:effectLst/>
                  </a:rPr>
                  <a:t>Bergman, J. M., Nielson, R. M., &amp; Low, A. (2013). CENTRAL VALLEY CHINOOK SALMON IN-RIVER ESCAPEMENT MONITORING PLAN. </a:t>
                </a:r>
                <a:r>
                  <a:rPr lang="en-US" sz="2400" i="1" dirty="0">
                    <a:effectLst/>
                  </a:rPr>
                  <a:t>Paper Knowledge.  Toward a Media History of Documents</a:t>
                </a:r>
                <a:r>
                  <a:rPr lang="en-US" sz="2400" dirty="0">
                    <a:effectLst/>
                  </a:rPr>
                  <a:t>, 12–26.</a:t>
                </a:r>
              </a:p>
              <a:p>
                <a:endParaRPr lang="en-US" dirty="0"/>
              </a:p>
              <a:p>
                <a:r>
                  <a:rPr lang="en-US" dirty="0"/>
                  <a:t>“a science- based collaborative approach to improve monitoring of adult Chinook salmon returning from the ocean to spawn in CV streams (escapement) and harvested in freshwater”</a:t>
                </a:r>
              </a:p>
              <a:p>
                <a:endParaRPr lang="en-US" dirty="0"/>
              </a:p>
              <a:p>
                <a:r>
                  <a:rPr lang="en-US" dirty="0"/>
                  <a:t>To apply the superpopulation modification to the CJS model,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solidFill>
                          <a:srgbClr val="1E71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estimated via maximizing the CJS likelihood using numerical optimization (i.e., via Maximum Likelihood), and then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using the Horvitz-Thompson (1952) population estimator.</a:t>
                </a:r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  <a:blipFill>
                <a:blip r:embed="rId3"/>
                <a:stretch>
                  <a:fillRect l="-967" t="-1871" r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39" y="1198320"/>
            <a:ext cx="3925133" cy="5445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31" y="1787691"/>
            <a:ext cx="5141687" cy="3916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449387" y="592462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751550" y="305966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19" y="2058886"/>
            <a:ext cx="4984686" cy="859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What other covariates are surveys collecting? What about covariates that vary over survey period vs individual carcass?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538" t="-2198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21423</TotalTime>
  <Words>1295</Words>
  <Application>Microsoft Office PowerPoint</Application>
  <PresentationFormat>Widescreen</PresentationFormat>
  <Paragraphs>146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LMRoman10-Italic-Identity-H</vt:lpstr>
      <vt:lpstr>LMRoman10-Regular-Identity-H</vt:lpstr>
      <vt:lpstr>LMRomanCaps10-Regular-Identity-H</vt:lpstr>
      <vt:lpstr>Office Theme</vt:lpstr>
      <vt:lpstr>CVCS Escapement Modeling</vt:lpstr>
      <vt:lpstr>Session goals</vt:lpstr>
      <vt:lpstr>Resources I found useful</vt:lpstr>
      <vt:lpstr>CVCS Escapement Monitoring Plan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160</cp:revision>
  <dcterms:created xsi:type="dcterms:W3CDTF">2024-07-31T19:43:16Z</dcterms:created>
  <dcterms:modified xsi:type="dcterms:W3CDTF">2024-09-11T14:58:18Z</dcterms:modified>
</cp:coreProperties>
</file>